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jpg>
</file>

<file path=ppt/media/image11.png>
</file>

<file path=ppt/media/image12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5/24/2022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FB531-C880-5DDB-C606-3A9CB1DCA9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Phantom Powered</a:t>
            </a:r>
            <a:br>
              <a:rPr lang="en-GB" dirty="0"/>
            </a:br>
            <a:r>
              <a:rPr lang="en-GB" dirty="0"/>
              <a:t>Balanced Piezoelectric</a:t>
            </a:r>
            <a:br>
              <a:rPr lang="en-GB" dirty="0"/>
            </a:br>
            <a:r>
              <a:rPr lang="en-GB" dirty="0"/>
              <a:t>Contact Microphone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5E2A01-3855-C58E-C627-7D648C6B63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Designed and built by Anand Lobo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07706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1E7547-230C-56F7-BDFC-C7AB0EDD11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950820" y="1070114"/>
            <a:ext cx="6290362" cy="4717772"/>
          </a:xfrm>
        </p:spPr>
      </p:pic>
    </p:spTree>
    <p:extLst>
      <p:ext uri="{BB962C8B-B14F-4D97-AF65-F5344CB8AC3E}">
        <p14:creationId xmlns:p14="http://schemas.microsoft.com/office/powerpoint/2010/main" val="1003927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2ADAB6-3722-6B32-5886-8B88ABDA16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601421" y="298174"/>
            <a:ext cx="8989158" cy="6261652"/>
          </a:xfrm>
        </p:spPr>
      </p:pic>
    </p:spTree>
    <p:extLst>
      <p:ext uri="{BB962C8B-B14F-4D97-AF65-F5344CB8AC3E}">
        <p14:creationId xmlns:p14="http://schemas.microsoft.com/office/powerpoint/2010/main" val="1851328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1E7547-230C-56F7-BDFC-C7AB0EDD11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3790122" y="436120"/>
            <a:ext cx="4611758" cy="5985760"/>
          </a:xfrm>
        </p:spPr>
      </p:pic>
    </p:spTree>
    <p:extLst>
      <p:ext uri="{BB962C8B-B14F-4D97-AF65-F5344CB8AC3E}">
        <p14:creationId xmlns:p14="http://schemas.microsoft.com/office/powerpoint/2010/main" val="569577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2ADAB6-3722-6B32-5886-8B88ABDA16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921565" y="298174"/>
            <a:ext cx="8348869" cy="6261652"/>
          </a:xfrm>
        </p:spPr>
      </p:pic>
    </p:spTree>
    <p:extLst>
      <p:ext uri="{BB962C8B-B14F-4D97-AF65-F5344CB8AC3E}">
        <p14:creationId xmlns:p14="http://schemas.microsoft.com/office/powerpoint/2010/main" val="40664193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5D1E7-2EDE-9E84-32BF-F8E755C83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Main competition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2D56D-B96D-2C84-77A5-1A8FC383CD3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AKG C-411: INR 10,000 - 20,000</a:t>
            </a:r>
          </a:p>
          <a:p>
            <a:pPr lvl="1">
              <a:buFontTx/>
              <a:buChar char="-"/>
            </a:pPr>
            <a:r>
              <a:rPr lang="en-GB" dirty="0"/>
              <a:t>actually a miniature condenser microphone</a:t>
            </a:r>
          </a:p>
          <a:p>
            <a:pPr lvl="1">
              <a:buFontTx/>
              <a:buChar char="-"/>
            </a:pPr>
            <a:r>
              <a:rPr lang="en-GB" dirty="0"/>
              <a:t>mounting solution known to leave blemishes/marks</a:t>
            </a:r>
          </a:p>
          <a:p>
            <a:r>
              <a:rPr lang="en-GB" dirty="0"/>
              <a:t>Fishman V-200: INR 15,000 – 25,000</a:t>
            </a:r>
          </a:p>
          <a:p>
            <a:pPr lvl="1">
              <a:buFontTx/>
              <a:buChar char="-"/>
            </a:pPr>
            <a:r>
              <a:rPr lang="en-GB" dirty="0"/>
              <a:t>mounts to bridge and can affect timbre</a:t>
            </a:r>
          </a:p>
          <a:p>
            <a:pPr lvl="1">
              <a:buFontTx/>
              <a:buChar char="-"/>
            </a:pPr>
            <a:r>
              <a:rPr lang="en-GB" dirty="0"/>
              <a:t>additional preamplifier required for best sound quality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A712A4-8D39-6CC0-0D38-E1B98DA5E93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LR </a:t>
            </a:r>
            <a:r>
              <a:rPr lang="en-GB" dirty="0" err="1"/>
              <a:t>Baggs</a:t>
            </a:r>
            <a:r>
              <a:rPr lang="en-GB" dirty="0"/>
              <a:t> / </a:t>
            </a:r>
            <a:r>
              <a:rPr lang="en-GB" dirty="0" err="1"/>
              <a:t>Barcus</a:t>
            </a:r>
            <a:r>
              <a:rPr lang="en-GB" dirty="0"/>
              <a:t> Berry / similar</a:t>
            </a:r>
          </a:p>
          <a:p>
            <a:r>
              <a:rPr lang="en-GB" dirty="0"/>
              <a:t>cheap piezo mics available online and in stores (no preamp and no instruction)</a:t>
            </a:r>
          </a:p>
          <a:p>
            <a:r>
              <a:rPr lang="en-IN" dirty="0"/>
              <a:t>normal vocal / instrument microphones</a:t>
            </a:r>
          </a:p>
          <a:p>
            <a:pPr lvl="1"/>
            <a:r>
              <a:rPr lang="en-IN" dirty="0"/>
              <a:t>Shure</a:t>
            </a:r>
          </a:p>
          <a:p>
            <a:pPr lvl="1"/>
            <a:r>
              <a:rPr lang="en-IN" dirty="0"/>
              <a:t>Sennheiser</a:t>
            </a:r>
          </a:p>
          <a:p>
            <a:pPr lvl="1"/>
            <a:r>
              <a:rPr lang="en-IN" dirty="0"/>
              <a:t>Neumann</a:t>
            </a:r>
          </a:p>
          <a:p>
            <a:pPr lvl="1"/>
            <a:r>
              <a:rPr lang="en-IN" dirty="0"/>
              <a:t>AKG</a:t>
            </a:r>
          </a:p>
        </p:txBody>
      </p:sp>
    </p:spTree>
    <p:extLst>
      <p:ext uri="{BB962C8B-B14F-4D97-AF65-F5344CB8AC3E}">
        <p14:creationId xmlns:p14="http://schemas.microsoft.com/office/powerpoint/2010/main" val="33399409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10B52A6-C1A7-3F32-FB7C-932C2B848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19952"/>
          </a:xfrm>
        </p:spPr>
        <p:txBody>
          <a:bodyPr/>
          <a:lstStyle/>
          <a:p>
            <a:r>
              <a:rPr lang="en-GB" dirty="0"/>
              <a:t>Use Cases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36EB7F-7D36-B571-C3C5-829D8E177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338470"/>
            <a:ext cx="9905999" cy="5155095"/>
          </a:xfrm>
        </p:spPr>
        <p:txBody>
          <a:bodyPr/>
          <a:lstStyle/>
          <a:p>
            <a:r>
              <a:rPr lang="en-GB" dirty="0"/>
              <a:t>Can be used on any hollow-body resonating instrument</a:t>
            </a:r>
          </a:p>
          <a:p>
            <a:pPr lvl="1"/>
            <a:r>
              <a:rPr lang="en-GB" dirty="0"/>
              <a:t>successfully tested with violin-family, guitar-family, piano, kalimba (see website)</a:t>
            </a:r>
          </a:p>
          <a:p>
            <a:r>
              <a:rPr lang="en-GB" dirty="0"/>
              <a:t>Indian instruments</a:t>
            </a:r>
          </a:p>
          <a:p>
            <a:r>
              <a:rPr lang="en-GB" dirty="0"/>
              <a:t>Nature recording</a:t>
            </a:r>
          </a:p>
          <a:p>
            <a:r>
              <a:rPr lang="en-GB" dirty="0"/>
              <a:t>ASMR</a:t>
            </a:r>
          </a:p>
          <a:p>
            <a:r>
              <a:rPr lang="en-GB" dirty="0"/>
              <a:t>Seismometer (?)</a:t>
            </a:r>
          </a:p>
          <a:p>
            <a:r>
              <a:rPr lang="en-GB" dirty="0"/>
              <a:t>Industrial monitoring (?)</a:t>
            </a:r>
          </a:p>
          <a:p>
            <a:r>
              <a:rPr lang="en-GB" dirty="0"/>
              <a:t>Hydrophone (with suitable waterproofing)</a:t>
            </a:r>
          </a:p>
          <a:p>
            <a:r>
              <a:rPr lang="en-GB" dirty="0"/>
              <a:t>Throat microphone / body monitoring e.g. heartbeat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453631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3D38B-964C-E97D-379F-4EA7F16B1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848139"/>
            <a:ext cx="9905998" cy="5161722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GB" sz="3200" dirty="0"/>
              <a:t>Preliminary recordings:</a:t>
            </a:r>
          </a:p>
          <a:p>
            <a:pPr marL="0" indent="0" algn="ctr">
              <a:buNone/>
            </a:pPr>
            <a:r>
              <a:rPr lang="en-GB" sz="3200" dirty="0"/>
              <a:t> https://ohnoitsalobo.github.io/pickup</a:t>
            </a:r>
          </a:p>
        </p:txBody>
      </p:sp>
    </p:spTree>
    <p:extLst>
      <p:ext uri="{BB962C8B-B14F-4D97-AF65-F5344CB8AC3E}">
        <p14:creationId xmlns:p14="http://schemas.microsoft.com/office/powerpoint/2010/main" val="3101440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717F2-6044-18C4-0652-1C3B586A1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Types of Microphone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BDC0A-07A7-4811-78F5-683A7E9B6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GB" sz="3200" dirty="0"/>
              <a:t>Dynamic (unpowered, basically a speaker in reverse)</a:t>
            </a:r>
          </a:p>
          <a:p>
            <a:pPr marL="0" indent="0">
              <a:buNone/>
            </a:pPr>
            <a:endParaRPr lang="en-GB" sz="3200" dirty="0"/>
          </a:p>
          <a:p>
            <a:r>
              <a:rPr lang="en-GB" sz="3200" dirty="0"/>
              <a:t>Condenser (uses an “electret”, requires power for circuitry)</a:t>
            </a:r>
          </a:p>
          <a:p>
            <a:pPr marL="457200" lvl="1" indent="0">
              <a:buNone/>
            </a:pPr>
            <a:r>
              <a:rPr lang="en-GB" sz="2800" dirty="0"/>
              <a:t>Condenser mics can have a battery or use “phantom power”</a:t>
            </a:r>
          </a:p>
        </p:txBody>
      </p:sp>
    </p:spTree>
    <p:extLst>
      <p:ext uri="{BB962C8B-B14F-4D97-AF65-F5344CB8AC3E}">
        <p14:creationId xmlns:p14="http://schemas.microsoft.com/office/powerpoint/2010/main" val="2195967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E9B26-551A-830A-D838-CC3D1344C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Balanced Vs Unbalanced audio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37946-7FA8-AA29-4037-07DC38C181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3914" y="2249487"/>
            <a:ext cx="10164416" cy="3541714"/>
          </a:xfrm>
        </p:spPr>
        <p:txBody>
          <a:bodyPr>
            <a:normAutofit/>
          </a:bodyPr>
          <a:lstStyle/>
          <a:p>
            <a:r>
              <a:rPr lang="en-GB" sz="2800" dirty="0"/>
              <a:t>Unbalanced: requires 1 signal + GND wire, most common</a:t>
            </a:r>
          </a:p>
          <a:p>
            <a:pPr marL="0" indent="0">
              <a:buNone/>
            </a:pPr>
            <a:r>
              <a:rPr lang="en-GB" dirty="0"/>
              <a:t>	- any noise that affects the signal cannot be removed</a:t>
            </a:r>
          </a:p>
          <a:p>
            <a:pPr marL="0" indent="0">
              <a:buNone/>
            </a:pPr>
            <a:endParaRPr lang="en-GB" sz="2800" dirty="0"/>
          </a:p>
          <a:p>
            <a:r>
              <a:rPr lang="en-GB" sz="2800" dirty="0"/>
              <a:t>Balanced: also known as “differential signal”, requires 2 signal wires</a:t>
            </a:r>
          </a:p>
          <a:p>
            <a:pPr marL="0" indent="0">
              <a:buNone/>
            </a:pPr>
            <a:r>
              <a:rPr lang="en-GB" dirty="0"/>
              <a:t>	- rejects noise and (when properly implemented) boosts signal</a:t>
            </a:r>
          </a:p>
        </p:txBody>
      </p:sp>
    </p:spTree>
    <p:extLst>
      <p:ext uri="{BB962C8B-B14F-4D97-AF65-F5344CB8AC3E}">
        <p14:creationId xmlns:p14="http://schemas.microsoft.com/office/powerpoint/2010/main" val="3784039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12AA6-4BFB-2A24-A8DC-1BA81F7D2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Phantom power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F7EA8-14E5-1AA6-8697-4D393AFC4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Most commonly 48V</a:t>
            </a:r>
          </a:p>
          <a:p>
            <a:r>
              <a:rPr lang="en-GB" sz="3200" dirty="0"/>
              <a:t>Only usable with balanced signal wires</a:t>
            </a:r>
          </a:p>
          <a:p>
            <a:r>
              <a:rPr lang="en-GB" sz="3200" dirty="0"/>
              <a:t>Avoid batteries</a:t>
            </a:r>
          </a:p>
          <a:p>
            <a:r>
              <a:rPr lang="en-GB" sz="3200" dirty="0"/>
              <a:t>48V allows larger headroom (loudness before distortion)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1775610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A13F2-96D6-59C1-7184-41E944F54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My microphone design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0B2F6-F480-F3F8-0671-B5502910C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87301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Three parts:</a:t>
            </a:r>
          </a:p>
          <a:p>
            <a:r>
              <a:rPr lang="en-IN" dirty="0"/>
              <a:t>Balanced piezoelectric disc (the actual “pickup” transducer)</a:t>
            </a:r>
          </a:p>
          <a:p>
            <a:pPr lvl="1">
              <a:buFontTx/>
              <a:buChar char="-"/>
            </a:pPr>
            <a:r>
              <a:rPr lang="en-IN" dirty="0"/>
              <a:t>the transducer alone can be used when phantom power is not available</a:t>
            </a:r>
          </a:p>
          <a:p>
            <a:pPr lvl="1">
              <a:buFontTx/>
              <a:buChar char="-"/>
            </a:pPr>
            <a:r>
              <a:rPr lang="en-IN" dirty="0"/>
              <a:t>however, without </a:t>
            </a:r>
            <a:r>
              <a:rPr lang="en-IN"/>
              <a:t>the preamplifier it </a:t>
            </a:r>
            <a:r>
              <a:rPr lang="en-IN" dirty="0"/>
              <a:t>will sound similar to cheap piezoelectric pickups</a:t>
            </a:r>
          </a:p>
          <a:p>
            <a:r>
              <a:rPr lang="en-IN" dirty="0"/>
              <a:t>TRS-XLR cable required (normal guitar cable </a:t>
            </a:r>
            <a:r>
              <a:rPr lang="en-IN" u="sng" dirty="0"/>
              <a:t>will not work</a:t>
            </a:r>
            <a:r>
              <a:rPr lang="en-IN" dirty="0"/>
              <a:t> with preamp)</a:t>
            </a:r>
          </a:p>
          <a:p>
            <a:r>
              <a:rPr lang="en-IN" dirty="0"/>
              <a:t>Phantom-powered preamplifier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Specifically called a “microphone” to avoid association with commercially available instrument pickups</a:t>
            </a:r>
          </a:p>
        </p:txBody>
      </p:sp>
    </p:spTree>
    <p:extLst>
      <p:ext uri="{BB962C8B-B14F-4D97-AF65-F5344CB8AC3E}">
        <p14:creationId xmlns:p14="http://schemas.microsoft.com/office/powerpoint/2010/main" val="1115167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9EFF4-315A-302B-3E85-12BF39BBE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66943"/>
          </a:xfrm>
        </p:spPr>
        <p:txBody>
          <a:bodyPr/>
          <a:lstStyle/>
          <a:p>
            <a:r>
              <a:rPr lang="en-GB" dirty="0"/>
              <a:t>The pickup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029410F-C404-F6E9-00B6-F9C11D7B5C4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11323" y="2249488"/>
            <a:ext cx="4738566" cy="3541712"/>
          </a:xfr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FD5F311-C49B-91A8-1CFA-98F8A8D05D2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 rot="5400000">
            <a:off x="6540317" y="1811338"/>
            <a:ext cx="4138978" cy="4418012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69D576-1045-52B4-59A0-0B3B1CD33D34}"/>
              </a:ext>
            </a:extLst>
          </p:cNvPr>
          <p:cNvSpPr txBox="1"/>
          <p:nvPr/>
        </p:nvSpPr>
        <p:spPr>
          <a:xfrm>
            <a:off x="1904409" y="1880156"/>
            <a:ext cx="3352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Clamp and mount for violin / viola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6C7C6B-1CE5-1665-BC96-2DD565D63B1B}"/>
              </a:ext>
            </a:extLst>
          </p:cNvPr>
          <p:cNvSpPr txBox="1"/>
          <p:nvPr/>
        </p:nvSpPr>
        <p:spPr>
          <a:xfrm>
            <a:off x="6921908" y="1581523"/>
            <a:ext cx="3375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Model for “general” instrument use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87167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10B6-ED5E-069A-BE04-85166EF77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87430"/>
          </a:xfrm>
        </p:spPr>
        <p:txBody>
          <a:bodyPr/>
          <a:lstStyle/>
          <a:p>
            <a:r>
              <a:rPr lang="en-GB" dirty="0"/>
              <a:t>The TRS-XLR cable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692708-F6AD-9360-1A5F-56DA3590BC9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30185" y="1657672"/>
            <a:ext cx="4002124" cy="4725344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7ADBDD0-A464-5374-530F-47075145FD5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937875" y="1657672"/>
            <a:ext cx="5343862" cy="4725344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0822E81-2BAB-5B41-C6EA-4CE708600D60}"/>
              </a:ext>
            </a:extLst>
          </p:cNvPr>
          <p:cNvSpPr txBox="1"/>
          <p:nvPr/>
        </p:nvSpPr>
        <p:spPr>
          <a:xfrm>
            <a:off x="1158870" y="1288340"/>
            <a:ext cx="3544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90-degree connector for violin/viola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156DE0-80B8-66DB-31E0-88CF84D84FA5}"/>
              </a:ext>
            </a:extLst>
          </p:cNvPr>
          <p:cNvSpPr txBox="1"/>
          <p:nvPr/>
        </p:nvSpPr>
        <p:spPr>
          <a:xfrm>
            <a:off x="6736857" y="1288340"/>
            <a:ext cx="3745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Straight connector for other instruments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828368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8258F-6D67-27AF-4834-35406FE85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Preamplifier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72F646B-ED49-4447-C55B-3D23D34204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4171158" y="-749155"/>
            <a:ext cx="3846510" cy="9538996"/>
          </a:xfrm>
        </p:spPr>
      </p:pic>
    </p:spTree>
    <p:extLst>
      <p:ext uri="{BB962C8B-B14F-4D97-AF65-F5344CB8AC3E}">
        <p14:creationId xmlns:p14="http://schemas.microsoft.com/office/powerpoint/2010/main" val="3688707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2ADAB6-3722-6B32-5886-8B88ABDA16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6035" y="553172"/>
            <a:ext cx="8719930" cy="5751656"/>
          </a:xfrm>
        </p:spPr>
      </p:pic>
    </p:spTree>
    <p:extLst>
      <p:ext uri="{BB962C8B-B14F-4D97-AF65-F5344CB8AC3E}">
        <p14:creationId xmlns:p14="http://schemas.microsoft.com/office/powerpoint/2010/main" val="2413664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90</TotalTime>
  <Words>364</Words>
  <Application>Microsoft Office PowerPoint</Application>
  <PresentationFormat>Widescreen</PresentationFormat>
  <Paragraphs>60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Tw Cen MT</vt:lpstr>
      <vt:lpstr>Circuit</vt:lpstr>
      <vt:lpstr>Phantom Powered Balanced Piezoelectric Contact Microphone</vt:lpstr>
      <vt:lpstr>Types of Microphone</vt:lpstr>
      <vt:lpstr>Balanced Vs Unbalanced audio</vt:lpstr>
      <vt:lpstr>Phantom power</vt:lpstr>
      <vt:lpstr>My microphone design</vt:lpstr>
      <vt:lpstr>The pickup</vt:lpstr>
      <vt:lpstr>The TRS-XLR cable</vt:lpstr>
      <vt:lpstr>The Preamplifier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Main competition</vt:lpstr>
      <vt:lpstr>Use Cases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Phantom Powered Balanced Piezoelectric Contact Microphone</dc:title>
  <dc:creator>Mukesh Lobo</dc:creator>
  <cp:lastModifiedBy>Mukesh Lobo</cp:lastModifiedBy>
  <cp:revision>11</cp:revision>
  <dcterms:created xsi:type="dcterms:W3CDTF">2022-05-23T16:54:15Z</dcterms:created>
  <dcterms:modified xsi:type="dcterms:W3CDTF">2022-05-24T16:15:25Z</dcterms:modified>
</cp:coreProperties>
</file>

<file path=docProps/thumbnail.jpeg>
</file>